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0.xml" ContentType="application/vnd.openxmlformats-officedocument.presentationml.tags+xml"/>
  <Override PartName="/ppt/notesSlides/notesSlide2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tags/tag3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9.xml" ContentType="application/vnd.openxmlformats-officedocument.presentationml.tags+xml"/>
  <Override PartName="/ppt/notesSlides/notesSlide26.xml" ContentType="application/vnd.openxmlformats-officedocument.presentationml.notesSlide+xml"/>
  <Override PartName="/ppt/tags/tag40.xml" ContentType="application/vnd.openxmlformats-officedocument.presentationml.tags+xml"/>
  <Override PartName="/ppt/notesSlides/notesSlide27.xml" ContentType="application/vnd.openxmlformats-officedocument.presentationml.notesSlide+xml"/>
  <Override PartName="/ppt/tags/tag4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09" r:id="rId2"/>
    <p:sldId id="310" r:id="rId3"/>
    <p:sldId id="311" r:id="rId4"/>
    <p:sldId id="364" r:id="rId5"/>
    <p:sldId id="355" r:id="rId6"/>
    <p:sldId id="516" r:id="rId7"/>
    <p:sldId id="396" r:id="rId8"/>
    <p:sldId id="357" r:id="rId9"/>
    <p:sldId id="518" r:id="rId10"/>
    <p:sldId id="356" r:id="rId11"/>
    <p:sldId id="519" r:id="rId12"/>
    <p:sldId id="521" r:id="rId13"/>
    <p:sldId id="520" r:id="rId14"/>
    <p:sldId id="363" r:id="rId15"/>
    <p:sldId id="522" r:id="rId16"/>
    <p:sldId id="525" r:id="rId17"/>
    <p:sldId id="523" r:id="rId18"/>
    <p:sldId id="397" r:id="rId19"/>
    <p:sldId id="524" r:id="rId20"/>
    <p:sldId id="526" r:id="rId21"/>
    <p:sldId id="398" r:id="rId22"/>
    <p:sldId id="527" r:id="rId23"/>
    <p:sldId id="470" r:id="rId24"/>
    <p:sldId id="528" r:id="rId25"/>
    <p:sldId id="530" r:id="rId26"/>
    <p:sldId id="529" r:id="rId27"/>
    <p:sldId id="531" r:id="rId28"/>
    <p:sldId id="532" r:id="rId29"/>
    <p:sldId id="399" r:id="rId30"/>
    <p:sldId id="498" r:id="rId31"/>
    <p:sldId id="342" r:id="rId32"/>
  </p:sldIdLst>
  <p:sldSz cx="12192000" cy="6858000"/>
  <p:notesSz cx="6858000" cy="9144000"/>
  <p:embeddedFontLst>
    <p:embeddedFont>
      <p:font typeface="汉仪傲娇体简" panose="02010600030101010101" charset="-122"/>
      <p:regular r:id="rId35"/>
    </p:embeddedFont>
    <p:embeddedFont>
      <p:font typeface="汉仪晓波舒黑简" panose="02010600030101010101" charset="-122"/>
      <p:regular r:id="rId36"/>
    </p:embeddedFont>
    <p:embeddedFont>
      <p:font typeface="Arial Black" panose="020B0A04020102020204" pitchFamily="34" charset="0"/>
      <p:bold r:id="rId37"/>
    </p:embeddedFont>
    <p:embeddedFont>
      <p:font typeface="Impact" panose="020B0806030902050204" pitchFamily="34" charset="0"/>
      <p:regular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仿宋" panose="02010609060101010101" pitchFamily="49" charset="-122"/>
      <p:regular r:id="rId41"/>
    </p:embeddedFont>
    <p:embeddedFont>
      <p:font typeface="华文行楷" panose="02010800040101010101" pitchFamily="2" charset="-122"/>
      <p:regular r:id="rId42"/>
    </p:embeddedFont>
    <p:embeddedFont>
      <p:font typeface="华文中宋" panose="02010600040101010101" pitchFamily="2" charset="-122"/>
      <p:regular r:id="rId43"/>
    </p:embeddedFont>
    <p:embeddedFont>
      <p:font typeface="微软雅黑" panose="020B0503020204020204" pitchFamily="34" charset="-122"/>
      <p:regular r:id="rId44"/>
      <p:bold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2" userDrawn="1">
          <p15:clr>
            <a:srgbClr val="A4A3A4"/>
          </p15:clr>
        </p15:guide>
        <p15:guide id="2" pos="4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933FF"/>
    <a:srgbClr val="A19587"/>
    <a:srgbClr val="FFD757"/>
    <a:srgbClr val="FFCD2F"/>
    <a:srgbClr val="FFEB95"/>
    <a:srgbClr val="472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895" autoAdjust="0"/>
  </p:normalViewPr>
  <p:slideViewPr>
    <p:cSldViewPr snapToGrid="0" showGuides="1">
      <p:cViewPr varScale="1">
        <p:scale>
          <a:sx n="78" d="100"/>
          <a:sy n="78" d="100"/>
        </p:scale>
        <p:origin x="922" y="67"/>
      </p:cViewPr>
      <p:guideLst>
        <p:guide orient="horz" pos="682"/>
        <p:guide pos="4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772B8-DFA0-42D4-BB56-C041186E9AEC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E786-4216-45F2-862D-D7FBD8328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2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912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719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762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30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037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71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721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08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074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5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064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802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96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158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66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712796" y="4533563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" y="85725"/>
            <a:ext cx="11610975" cy="6686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93653" y="935520"/>
            <a:ext cx="1054699" cy="4986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83697" y="5566146"/>
            <a:ext cx="1860677" cy="13784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9715500" y="5540995"/>
            <a:ext cx="1918638" cy="1428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fld id="{D0BF812B-C032-45E8-ABE9-CC3D372FACD1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Yu Gothic UI Semibold" panose="020B070000000000000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0.jpe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3.xml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2.xml"/><Relationship Id="rId7" Type="http://schemas.openxmlformats.org/officeDocument/2006/relationships/image" Target="../media/image2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7.png"/><Relationship Id="rId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1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55.png"/><Relationship Id="rId4" Type="http://schemas.openxmlformats.org/officeDocument/2006/relationships/image" Target="../media/image6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5.xml"/><Relationship Id="rId7" Type="http://schemas.openxmlformats.org/officeDocument/2006/relationships/image" Target="../media/image56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25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7.png"/><Relationship Id="rId11" Type="http://schemas.openxmlformats.org/officeDocument/2006/relationships/image" Target="../media/image61.png"/><Relationship Id="rId5" Type="http://schemas.openxmlformats.org/officeDocument/2006/relationships/image" Target="../media/image6.png"/><Relationship Id="rId10" Type="http://schemas.openxmlformats.org/officeDocument/2006/relationships/image" Target="../media/image60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Relationship Id="rId6" Type="http://schemas.openxmlformats.org/officeDocument/2006/relationships/image" Target="../media/image62.png"/><Relationship Id="rId5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25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25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4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3" Type="http://schemas.openxmlformats.org/officeDocument/2006/relationships/tags" Target="../tags/tag8.xml"/><Relationship Id="rId7" Type="http://schemas.openxmlformats.org/officeDocument/2006/relationships/image" Target="../media/image6.png"/><Relationship Id="rId12" Type="http://schemas.openxmlformats.org/officeDocument/2006/relationships/image" Target="../media/image3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1.png"/><Relationship Id="rId3" Type="http://schemas.openxmlformats.org/officeDocument/2006/relationships/tags" Target="../tags/tag11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tags" Target="../tags/tag13.xml"/><Relationship Id="rId15" Type="http://schemas.openxmlformats.org/officeDocument/2006/relationships/image" Target="../media/image34.png"/><Relationship Id="rId10" Type="http://schemas.openxmlformats.org/officeDocument/2006/relationships/image" Target="../media/image7.png"/><Relationship Id="rId4" Type="http://schemas.openxmlformats.org/officeDocument/2006/relationships/tags" Target="../tags/tag12.xml"/><Relationship Id="rId9" Type="http://schemas.openxmlformats.org/officeDocument/2006/relationships/image" Target="../media/image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7626" y="336568"/>
            <a:ext cx="11441759" cy="5883467"/>
            <a:chOff x="341926" y="208486"/>
            <a:chExt cx="11441759" cy="588346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478" y="208803"/>
              <a:ext cx="1087620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9" cstate="screen"/>
          <a:srcRect/>
          <a:stretch>
            <a:fillRect/>
          </a:stretch>
        </p:blipFill>
        <p:spPr>
          <a:xfrm>
            <a:off x="8924521" y="650102"/>
            <a:ext cx="2208207" cy="792549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1102" y="4789583"/>
            <a:ext cx="2316681" cy="1268078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8781" y="1846860"/>
            <a:ext cx="2523963" cy="2505673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2299" y="4352327"/>
            <a:ext cx="3145809" cy="2505673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4440" y="1665137"/>
            <a:ext cx="871804" cy="86570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99650" y="1100419"/>
            <a:ext cx="896190" cy="1012024"/>
            <a:chOff x="4312426" y="962812"/>
            <a:chExt cx="896190" cy="1012024"/>
          </a:xfrm>
        </p:grpSpPr>
        <p:pic>
          <p:nvPicPr>
            <p:cNvPr id="144" name="图片 1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12426" y="962812"/>
              <a:ext cx="896190" cy="1012024"/>
            </a:xfrm>
            <a:prstGeom prst="rect">
              <a:avLst/>
            </a:prstGeom>
          </p:spPr>
        </p:pic>
        <p:sp>
          <p:nvSpPr>
            <p:cNvPr id="117" name="文本框 116"/>
            <p:cNvSpPr txBox="1"/>
            <p:nvPr/>
          </p:nvSpPr>
          <p:spPr>
            <a:xfrm>
              <a:off x="4541583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27042" y="1051637"/>
            <a:ext cx="969348" cy="1091279"/>
            <a:chOff x="5339818" y="914030"/>
            <a:chExt cx="969348" cy="1091279"/>
          </a:xfrm>
        </p:grpSpPr>
        <p:pic>
          <p:nvPicPr>
            <p:cNvPr id="147" name="图片 14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39818" y="914030"/>
              <a:ext cx="969348" cy="1091279"/>
            </a:xfrm>
            <a:prstGeom prst="rect">
              <a:avLst/>
            </a:prstGeom>
          </p:spPr>
        </p:pic>
        <p:sp>
          <p:nvSpPr>
            <p:cNvPr id="125" name="文本框 124"/>
            <p:cNvSpPr txBox="1"/>
            <p:nvPr/>
          </p:nvSpPr>
          <p:spPr>
            <a:xfrm>
              <a:off x="5567070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0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67519" y="1178936"/>
            <a:ext cx="768163" cy="883997"/>
            <a:chOff x="6480295" y="1041329"/>
            <a:chExt cx="768163" cy="883997"/>
          </a:xfrm>
        </p:grpSpPr>
        <p:pic>
          <p:nvPicPr>
            <p:cNvPr id="146" name="图片 14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80295" y="1041329"/>
              <a:ext cx="768163" cy="883997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/>
          </p:nvSpPr>
          <p:spPr>
            <a:xfrm>
              <a:off x="6635097" y="1059708"/>
              <a:ext cx="48343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29758" y="1154161"/>
            <a:ext cx="768163" cy="890093"/>
            <a:chOff x="7542534" y="1016554"/>
            <a:chExt cx="768163" cy="890093"/>
          </a:xfrm>
        </p:grpSpPr>
        <p:pic>
          <p:nvPicPr>
            <p:cNvPr id="145" name="图片 14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42534" y="1016554"/>
              <a:ext cx="768163" cy="890093"/>
            </a:xfrm>
            <a:prstGeom prst="rect">
              <a:avLst/>
            </a:prstGeom>
          </p:spPr>
        </p:pic>
        <p:sp>
          <p:nvSpPr>
            <p:cNvPr id="127" name="文本框 126"/>
            <p:cNvSpPr txBox="1"/>
            <p:nvPr/>
          </p:nvSpPr>
          <p:spPr>
            <a:xfrm>
              <a:off x="7666431" y="1059708"/>
              <a:ext cx="48343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2902415" y="4073406"/>
            <a:ext cx="6896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授课教师：华南师范大学软件学院服务队</a:t>
            </a: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 rotWithShape="1">
          <a:blip r:embed="rId18" cstate="screen"/>
          <a:srcRect t="-10904" r="-11007"/>
          <a:stretch>
            <a:fillRect/>
          </a:stretch>
        </p:blipFill>
        <p:spPr>
          <a:xfrm>
            <a:off x="1737029" y="901425"/>
            <a:ext cx="1219200" cy="578451"/>
          </a:xfrm>
          <a:prstGeom prst="rect">
            <a:avLst/>
          </a:prstGeom>
        </p:spPr>
      </p:pic>
      <p:pic>
        <p:nvPicPr>
          <p:cNvPr id="3" name="图片 2" descr="透明华师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23295" y="-635"/>
            <a:ext cx="1068705" cy="1042035"/>
          </a:xfrm>
          <a:prstGeom prst="rect">
            <a:avLst/>
          </a:prstGeom>
        </p:spPr>
      </p:pic>
      <p:pic>
        <p:nvPicPr>
          <p:cNvPr id="11" name="图片 10" descr="logo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54540" y="0"/>
            <a:ext cx="1468755" cy="1119505"/>
          </a:xfrm>
          <a:prstGeom prst="rect">
            <a:avLst/>
          </a:prstGeom>
        </p:spPr>
      </p:pic>
      <p:pic>
        <p:nvPicPr>
          <p:cNvPr id="12" name="图片 11" descr="logo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2015" y="-16510"/>
            <a:ext cx="1152525" cy="11525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2576600" y="156879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164239" y="2638016"/>
            <a:ext cx="1286367" cy="1280271"/>
          </a:xfrm>
          <a:prstGeom prst="rect">
            <a:avLst/>
          </a:prstGeom>
        </p:spPr>
      </p:pic>
      <p:sp>
        <p:nvSpPr>
          <p:cNvPr id="10" name="文本框 9" descr="7b0a2020202022776f7264617274223a20227b5c2269645c223a32353030313431312c5c227469645c223a5c225c227d220a7d0a"/>
          <p:cNvSpPr txBox="1"/>
          <p:nvPr/>
        </p:nvSpPr>
        <p:spPr>
          <a:xfrm>
            <a:off x="3851275" y="2637790"/>
            <a:ext cx="5803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n w="6927" cap="flat">
                  <a:solidFill>
                    <a:schemeClr val="bg1"/>
                  </a:solidFill>
                  <a:round/>
                </a:ln>
                <a:solidFill>
                  <a:srgbClr val="FA6063"/>
                </a:solidFill>
                <a:effectLst>
                  <a:outerShdw dist="63500" dir="2700000" algn="tl" rotWithShape="0">
                    <a:srgbClr val="FA6063">
                      <a:alpha val="67000"/>
                    </a:srgbClr>
                  </a:outerShdw>
                </a:effectLst>
                <a:latin typeface="汉仪晓波舒黑简" panose="00020600040101010101" charset="-122"/>
                <a:ea typeface="汉仪晓波舒黑简" panose="00020600040101010101" charset="-122"/>
              </a:rPr>
              <a:t>3.7</a:t>
            </a:r>
            <a:r>
              <a:rPr lang="zh-CN" altLang="en-US" sz="4800" b="1" dirty="0">
                <a:ln w="6927" cap="flat">
                  <a:solidFill>
                    <a:schemeClr val="bg1"/>
                  </a:solidFill>
                  <a:round/>
                </a:ln>
                <a:solidFill>
                  <a:srgbClr val="FA6063"/>
                </a:solidFill>
                <a:effectLst>
                  <a:outerShdw dist="63500" dir="2700000" algn="tl" rotWithShape="0">
                    <a:srgbClr val="FA6063">
                      <a:alpha val="67000"/>
                    </a:srgbClr>
                  </a:outerShdw>
                </a:effectLst>
                <a:latin typeface="汉仪晓波舒黑简" panose="00020600040101010101" charset="-122"/>
                <a:ea typeface="汉仪晓波舒黑简" panose="00020600040101010101" charset="-122"/>
              </a:rPr>
              <a:t> 核心程序设计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99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99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6955" y="975995"/>
            <a:ext cx="7969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假如你选择了进入山洞，你遇到了守护宝箱的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蝙蝠（攻击力：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60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生命值：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90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你选择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躲避蝙蝠的攻击，拼命往前跑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与蝙蝠战斗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请输入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或者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来选择</a:t>
            </a:r>
          </a:p>
        </p:txBody>
      </p:sp>
      <p:sp>
        <p:nvSpPr>
          <p:cNvPr id="8" name="对话气泡: 圆角矩形 1"/>
          <p:cNvSpPr/>
          <p:nvPr>
            <p:custDataLst>
              <p:tags r:id="rId1"/>
            </p:custDataLst>
          </p:nvPr>
        </p:nvSpPr>
        <p:spPr>
          <a:xfrm>
            <a:off x="3141980" y="810260"/>
            <a:ext cx="8103235" cy="47828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BA65E7-BE98-B9B6-58D1-E041A839F751}"/>
              </a:ext>
            </a:extLst>
          </p:cNvPr>
          <p:cNvSpPr txBox="1"/>
          <p:nvPr/>
        </p:nvSpPr>
        <p:spPr>
          <a:xfrm>
            <a:off x="3755923" y="4070555"/>
            <a:ext cx="456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如何实现以上代码呢？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9D0C77-4374-0BA7-9A6B-CB7CB2F348CC}"/>
              </a:ext>
            </a:extLst>
          </p:cNvPr>
          <p:cNvSpPr txBox="1"/>
          <p:nvPr/>
        </p:nvSpPr>
        <p:spPr>
          <a:xfrm>
            <a:off x="1769806" y="830561"/>
            <a:ext cx="4227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  <a:r>
              <a:rPr lang="zh-CN" altLang="en-US" sz="2800" dirty="0"/>
              <a:t>蝙蝠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AFCFB0-2638-E99B-B587-33656CB4A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13" y="3927526"/>
            <a:ext cx="2099913" cy="209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F103A1-7C00-A2E6-17E7-A6AC80AF348B}"/>
              </a:ext>
            </a:extLst>
          </p:cNvPr>
          <p:cNvSpPr txBox="1"/>
          <p:nvPr/>
        </p:nvSpPr>
        <p:spPr>
          <a:xfrm>
            <a:off x="1560871" y="461600"/>
            <a:ext cx="6700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知识点讲解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—if else if else 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E04FBF-CDF2-130F-98CA-5679A90AD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4" y="1236371"/>
            <a:ext cx="9060965" cy="3467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55EF6E-B7A8-CF7F-7145-9D68A2B6430D}"/>
              </a:ext>
            </a:extLst>
          </p:cNvPr>
          <p:cNvSpPr txBox="1"/>
          <p:nvPr/>
        </p:nvSpPr>
        <p:spPr>
          <a:xfrm>
            <a:off x="10520516" y="2416422"/>
            <a:ext cx="4227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  <a:r>
              <a:rPr lang="zh-CN" altLang="en-US" sz="2800" dirty="0"/>
              <a:t>蝙蝠</a:t>
            </a:r>
          </a:p>
        </p:txBody>
      </p:sp>
    </p:spTree>
    <p:extLst>
      <p:ext uri="{BB962C8B-B14F-4D97-AF65-F5344CB8AC3E}">
        <p14:creationId xmlns:p14="http://schemas.microsoft.com/office/powerpoint/2010/main" val="3360586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71742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6658" y="1321979"/>
            <a:ext cx="796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你成功打败了蝙蝠。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你继续往山洞里走，发现一位邪恶的魔法师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他用传送魔法将你传送到了密林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对话气泡: 圆角矩形 1"/>
          <p:cNvSpPr/>
          <p:nvPr>
            <p:custDataLst>
              <p:tags r:id="rId1"/>
            </p:custDataLst>
          </p:nvPr>
        </p:nvSpPr>
        <p:spPr>
          <a:xfrm>
            <a:off x="3141980" y="810260"/>
            <a:ext cx="8103235" cy="47828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BA65E7-BE98-B9B6-58D1-E041A839F751}"/>
              </a:ext>
            </a:extLst>
          </p:cNvPr>
          <p:cNvSpPr txBox="1"/>
          <p:nvPr/>
        </p:nvSpPr>
        <p:spPr>
          <a:xfrm>
            <a:off x="3680038" y="3688361"/>
            <a:ext cx="456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如何实现以上代码呢？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FDDC64-5C4F-195B-01C1-9CA854B7C75A}"/>
              </a:ext>
            </a:extLst>
          </p:cNvPr>
          <p:cNvSpPr txBox="1"/>
          <p:nvPr/>
        </p:nvSpPr>
        <p:spPr>
          <a:xfrm>
            <a:off x="1769806" y="830561"/>
            <a:ext cx="6263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  <a:r>
              <a:rPr lang="zh-CN" altLang="en-US" sz="2800" dirty="0"/>
              <a:t>传送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0C347D-604F-E5C6-17E6-8A251E5EC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45" y="3803190"/>
            <a:ext cx="1990115" cy="196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172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04979" y="2311080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7004979" y="2236531"/>
            <a:ext cx="4278630" cy="2938145"/>
          </a:xfrm>
          <a:prstGeom prst="rect">
            <a:avLst/>
          </a:prstGeom>
          <a:ln>
            <a:solidFill>
              <a:srgbClr val="FFC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lIns="10795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651982" y="331326"/>
            <a:ext cx="68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知识点讲解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</a:t>
            </a:r>
            <a:r>
              <a:rPr lang="en-US" altLang="zh-CN" sz="3200" b="1" dirty="0" err="1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goto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 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68634" y="1743668"/>
            <a:ext cx="6309360" cy="3670935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8D56959-CF28-1655-063A-33376E849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4979" y="2459504"/>
            <a:ext cx="517683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goto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是一种在编程语言中的控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制流语句，它允许直接跳转到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程序的其他部分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可以无条件地把程序转到语句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标号所在位置开始执行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CE1A98-1C87-0CB0-9D92-74F597366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696" y="1926171"/>
            <a:ext cx="2292594" cy="21416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44464BF-AF53-95B0-22FF-B03EB59149E7}"/>
              </a:ext>
            </a:extLst>
          </p:cNvPr>
          <p:cNvSpPr txBox="1"/>
          <p:nvPr/>
        </p:nvSpPr>
        <p:spPr>
          <a:xfrm>
            <a:off x="722352" y="4340224"/>
            <a:ext cx="499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注意：语句标号要符合标识符的书写规范</a:t>
            </a:r>
            <a:endParaRPr lang="en-US" altLang="zh-CN" dirty="0"/>
          </a:p>
          <a:p>
            <a:r>
              <a:rPr lang="zh-CN" altLang="en-US" dirty="0"/>
              <a:t>语句标号可以出现在任意位置</a:t>
            </a:r>
          </a:p>
        </p:txBody>
      </p:sp>
      <p:sp>
        <p:nvSpPr>
          <p:cNvPr id="12" name="对话气泡: 圆角矩形 1">
            <a:extLst>
              <a:ext uri="{FF2B5EF4-FFF2-40B4-BE49-F238E27FC236}">
                <a16:creationId xmlns:a16="http://schemas.microsoft.com/office/drawing/2014/main" id="{E3C4E814-DCAE-65B1-3D5E-A86585DCC8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41290" y="1754940"/>
            <a:ext cx="2453537" cy="402286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7812F2-AE02-D7D0-4738-74BA97535BC7}"/>
              </a:ext>
            </a:extLst>
          </p:cNvPr>
          <p:cNvSpPr txBox="1"/>
          <p:nvPr/>
        </p:nvSpPr>
        <p:spPr>
          <a:xfrm>
            <a:off x="3955697" y="17714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是冒号！</a:t>
            </a:r>
          </a:p>
        </p:txBody>
      </p:sp>
    </p:spTree>
    <p:extLst>
      <p:ext uri="{BB962C8B-B14F-4D97-AF65-F5344CB8AC3E}">
        <p14:creationId xmlns:p14="http://schemas.microsoft.com/office/powerpoint/2010/main" val="3372574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831" y="1942053"/>
            <a:ext cx="1237657" cy="10422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44814-212C-340D-5D21-A461A2C6CD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876" y="859624"/>
            <a:ext cx="6911840" cy="8497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46BF94-B896-D6D4-6B96-2FED3C58C1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4858" y="1740967"/>
            <a:ext cx="8365973" cy="41043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7C0F85-3DEA-02D1-5B0A-3616462FF3A2}"/>
              </a:ext>
            </a:extLst>
          </p:cNvPr>
          <p:cNvSpPr txBox="1"/>
          <p:nvPr/>
        </p:nvSpPr>
        <p:spPr>
          <a:xfrm>
            <a:off x="10596628" y="3252249"/>
            <a:ext cx="6263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  <a:r>
              <a:rPr lang="zh-CN" altLang="en-US" sz="2800" dirty="0"/>
              <a:t>传送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71742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6658" y="1321979"/>
            <a:ext cx="7969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你走出来密林，你发现前面是悬崖，你选择：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 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跳下悬崖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 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绳子攀爬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 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滑翔翼飞过悬崖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要求，如果用户不输入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或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或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将要求用户重新输入。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对话气泡: 圆角矩形 1"/>
          <p:cNvSpPr/>
          <p:nvPr>
            <p:custDataLst>
              <p:tags r:id="rId1"/>
            </p:custDataLst>
          </p:nvPr>
        </p:nvSpPr>
        <p:spPr>
          <a:xfrm>
            <a:off x="3141980" y="810260"/>
            <a:ext cx="8103235" cy="47828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BA65E7-BE98-B9B6-58D1-E041A839F751}"/>
              </a:ext>
            </a:extLst>
          </p:cNvPr>
          <p:cNvSpPr txBox="1"/>
          <p:nvPr/>
        </p:nvSpPr>
        <p:spPr>
          <a:xfrm>
            <a:off x="3680038" y="3688361"/>
            <a:ext cx="456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如何实现以上代码呢？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B3193B-9260-E7AC-AB82-88F226B1B823}"/>
              </a:ext>
            </a:extLst>
          </p:cNvPr>
          <p:cNvSpPr txBox="1"/>
          <p:nvPr/>
        </p:nvSpPr>
        <p:spPr>
          <a:xfrm>
            <a:off x="1769806" y="830561"/>
            <a:ext cx="4719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  <a:r>
              <a:rPr lang="zh-CN" altLang="en-US" sz="2800" dirty="0"/>
              <a:t>悬崖</a:t>
            </a:r>
          </a:p>
        </p:txBody>
      </p:sp>
    </p:spTree>
    <p:extLst>
      <p:ext uri="{BB962C8B-B14F-4D97-AF65-F5344CB8AC3E}">
        <p14:creationId xmlns:p14="http://schemas.microsoft.com/office/powerpoint/2010/main" val="1344884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63723" y="2538791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循环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它通常用于对一个范围内的值进行迭代，例如数组元素或一系列数字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zh-CN" dirty="0">
              <a:solidFill>
                <a:srgbClr val="374151"/>
              </a:solidFill>
              <a:latin typeface="Söhne"/>
              <a:cs typeface="Arial Black" panose="020B0A04020102020204" charset="0"/>
            </a:endParaRPr>
          </a:p>
          <a:p>
            <a:r>
              <a:rPr lang="zh-CN" altLang="en-US" dirty="0">
                <a:solidFill>
                  <a:srgbClr val="374151"/>
                </a:solidFill>
                <a:latin typeface="Söhne"/>
                <a:cs typeface="Arial Black" panose="020B0A04020102020204" charset="0"/>
              </a:rPr>
              <a:t>例如：以上代码将输出</a:t>
            </a:r>
            <a:endParaRPr lang="en-US" altLang="zh-CN" dirty="0">
              <a:solidFill>
                <a:srgbClr val="374151"/>
              </a:solidFill>
              <a:latin typeface="Söhne"/>
              <a:cs typeface="Arial Black" panose="020B0A04020102020204" charset="0"/>
            </a:endParaRPr>
          </a:p>
          <a:p>
            <a:r>
              <a:rPr lang="en-US" altLang="zh-CN" dirty="0">
                <a:solidFill>
                  <a:srgbClr val="374151"/>
                </a:solidFill>
                <a:latin typeface="Söhne"/>
                <a:cs typeface="Arial Black" panose="020B0A04020102020204" charset="0"/>
              </a:rPr>
              <a:t>1 2 3 4 5</a:t>
            </a:r>
            <a:endParaRPr lang="zh-CN" altLang="en-US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7004979" y="2236531"/>
            <a:ext cx="4278630" cy="2938145"/>
          </a:xfrm>
          <a:prstGeom prst="rect">
            <a:avLst/>
          </a:prstGeom>
          <a:ln>
            <a:solidFill>
              <a:srgbClr val="FFC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lIns="10795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651982" y="331326"/>
            <a:ext cx="68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知识点讲解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—for 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68634" y="1743668"/>
            <a:ext cx="6309360" cy="3670935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C6A166-3B1A-900C-9F56-1890A59C4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for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循环是一种用于重复执行一段代码块的控制结构。它通常用于对一个范围内的值进行迭代，例如数组元素或一系列数字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F7CEF2-7D12-D7DD-99B8-506796DF5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982" y="1917487"/>
            <a:ext cx="3955123" cy="7925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F603D6-08DA-973C-A03D-EEBB81FC0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412" y="2710036"/>
            <a:ext cx="6271803" cy="18137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61CA80A-E702-B117-29C5-090959C44B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200" y="1663931"/>
            <a:ext cx="4278630" cy="19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44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77994" y="1879976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dirty="0"/>
              <a:t>while()</a:t>
            </a:r>
            <a:r>
              <a:rPr lang="zh-CN" altLang="en-US" dirty="0"/>
              <a:t>内的值为真（非零）时，循环体中的代码将被执行。只要条件保持为真，循环将一直执行下去。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do while</a:t>
            </a:r>
            <a:r>
              <a:rPr lang="zh-CN" altLang="en-US" dirty="0"/>
              <a:t>首先执行循环体，然后检查循环条件。这意味着无论循环条件是否为真，循环体至少会执行一次。</a:t>
            </a:r>
            <a:endParaRPr lang="en-US" altLang="zh-CN" dirty="0"/>
          </a:p>
          <a:p>
            <a:endParaRPr lang="en-US" altLang="zh-CN" dirty="0">
              <a:latin typeface="Arial Black" panose="020B0A04020102020204" charset="0"/>
              <a:cs typeface="Arial Black" panose="020B0A04020102020204" charset="0"/>
            </a:endParaRPr>
          </a:p>
          <a:p>
            <a:endParaRPr lang="en-US" altLang="zh-CN" dirty="0"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zh-CN" altLang="en-US" dirty="0">
                <a:latin typeface="Arial Black" panose="020B0A04020102020204" charset="0"/>
                <a:cs typeface="Arial Black" panose="020B0A04020102020204" charset="0"/>
              </a:rPr>
              <a:t>思考：还有没有别的跳出循环的方法呢？</a:t>
            </a:r>
          </a:p>
        </p:txBody>
      </p:sp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6877994" y="1743668"/>
            <a:ext cx="4405615" cy="3670935"/>
          </a:xfrm>
          <a:prstGeom prst="rect">
            <a:avLst/>
          </a:prstGeom>
          <a:ln>
            <a:solidFill>
              <a:srgbClr val="FFC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lIns="10795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651982" y="331326"/>
            <a:ext cx="68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知识点讲解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—while  do while 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68634" y="1743668"/>
            <a:ext cx="6309360" cy="3670935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F1805F-8773-C594-E627-2CFFD6D2E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66" y="2153527"/>
            <a:ext cx="3766532" cy="14256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783E36-5C41-7DCD-4C9F-45A34B010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066" y="3537906"/>
            <a:ext cx="3766532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37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4008" y="4554164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532563" y="1473038"/>
            <a:ext cx="11030787" cy="2472851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72D14D-D9C9-9A01-F62F-7D6D87A0FBFE}"/>
              </a:ext>
            </a:extLst>
          </p:cNvPr>
          <p:cNvSpPr txBox="1"/>
          <p:nvPr/>
        </p:nvSpPr>
        <p:spPr>
          <a:xfrm>
            <a:off x="1560870" y="461600"/>
            <a:ext cx="85058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知识点讲解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—break continue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4D80318F-6FAB-1E9C-2632-9F2235E62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675" y="1829647"/>
            <a:ext cx="837761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break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语句用于终止当前循环，跳出循环体，然后继续执行循环外的代码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</a:rPr>
              <a:t>也就是说，当在循环体内运行到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</a:rPr>
              <a:t>break</a:t>
            </a:r>
            <a:r>
              <a:rPr lang="zh-CN" altLang="en-US" sz="2000" b="1" dirty="0">
                <a:solidFill>
                  <a:srgbClr val="374151"/>
                </a:solidFill>
              </a:rPr>
              <a:t>时，立刻跳出循环体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3A99B4AB-35AA-6F79-5EFD-2F981F1E2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675" y="2957264"/>
            <a:ext cx="850585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continue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语句用于跳过当前循环中的剩余代码，直接进入下一次循环迭代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374151"/>
                </a:solidFill>
                <a:latin typeface="Arial" panose="020B0604020202020204" pitchFamily="34" charset="0"/>
              </a:rPr>
              <a:t>也就是说，仅跳过这一次循环，依然还要</a:t>
            </a:r>
            <a:r>
              <a:rPr lang="zh-CN" altLang="en-US" sz="2000" dirty="0">
                <a:solidFill>
                  <a:srgbClr val="374151"/>
                </a:solidFill>
              </a:rPr>
              <a:t>进行下一次循环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1" name="对话气泡: 圆角矩形 1">
            <a:extLst>
              <a:ext uri="{FF2B5EF4-FFF2-40B4-BE49-F238E27FC236}">
                <a16:creationId xmlns:a16="http://schemas.microsoft.com/office/drawing/2014/main" id="{91F058D7-0AB7-AB86-AEB4-6C3373CBA1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49213" y="4365620"/>
            <a:ext cx="6882581" cy="783756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504D4A-5ECF-E28F-929D-191B058F2E7D}"/>
              </a:ext>
            </a:extLst>
          </p:cNvPr>
          <p:cNvSpPr txBox="1"/>
          <p:nvPr/>
        </p:nvSpPr>
        <p:spPr>
          <a:xfrm>
            <a:off x="4404852" y="4554164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联想：其实还可以用</a:t>
            </a:r>
            <a:r>
              <a:rPr lang="en-US" altLang="zh-CN" dirty="0" err="1"/>
              <a:t>goto</a:t>
            </a:r>
            <a:r>
              <a:rPr lang="en-US" altLang="zh-CN" dirty="0"/>
              <a:t>,</a:t>
            </a:r>
            <a:r>
              <a:rPr lang="zh-CN" altLang="en-US" dirty="0"/>
              <a:t>可以跳出循环到指定位置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831" y="1942053"/>
            <a:ext cx="1237657" cy="1042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7887BF-DDE9-ED7F-7329-20BF16541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400" y="758062"/>
            <a:ext cx="6706181" cy="52506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2AA5FE-CCB5-BA6E-EA4E-5648FECB7E8D}"/>
              </a:ext>
            </a:extLst>
          </p:cNvPr>
          <p:cNvSpPr txBox="1"/>
          <p:nvPr/>
        </p:nvSpPr>
        <p:spPr>
          <a:xfrm>
            <a:off x="9181564" y="2704730"/>
            <a:ext cx="7143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  <a:r>
              <a:rPr lang="zh-CN" altLang="en-US" sz="2800" dirty="0"/>
              <a:t>悬崖</a:t>
            </a:r>
          </a:p>
        </p:txBody>
      </p:sp>
    </p:spTree>
    <p:extLst>
      <p:ext uri="{BB962C8B-B14F-4D97-AF65-F5344CB8AC3E}">
        <p14:creationId xmlns:p14="http://schemas.microsoft.com/office/powerpoint/2010/main" val="1378304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4421679" y="991656"/>
            <a:ext cx="3596293" cy="935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课程大纲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ctr">
              <a:lnSpc>
                <a:spcPct val="8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Teaching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Programme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 rotWithShape="1">
          <a:blip r:embed="rId9" cstate="screen"/>
          <a:srcRect t="-10904" r="-11007"/>
          <a:stretch>
            <a:fillRect/>
          </a:stretch>
        </p:blipFill>
        <p:spPr>
          <a:xfrm>
            <a:off x="1812427" y="990855"/>
            <a:ext cx="1125990" cy="5342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7281" y="5056728"/>
            <a:ext cx="1237657" cy="1042238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1208" y="2261811"/>
            <a:ext cx="649276" cy="68390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0262" y="3429234"/>
            <a:ext cx="623471" cy="6567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287" y="4399728"/>
            <a:ext cx="623471" cy="6567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68600" y="2261870"/>
            <a:ext cx="4932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</a:rPr>
              <a:t>冒险游戏分析</a:t>
            </a:r>
            <a:r>
              <a:rPr lang="en-US" altLang="zh-CN" sz="4000" dirty="0">
                <a:latin typeface="华文中宋" panose="02010600040101010101" charset="-122"/>
                <a:ea typeface="华文中宋" panose="02010600040101010101" charset="-122"/>
              </a:rPr>
              <a:t> </a:t>
            </a:r>
            <a:endParaRPr lang="zh-CN" altLang="en-US" sz="40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8845" y="3401060"/>
            <a:ext cx="406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冒险游戏续写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33410" y="454088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99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99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99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71742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6658" y="1321979"/>
            <a:ext cx="79692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你来到了魔法小镇，遇见了女巫，她给你一次选择魔法药水的机会，你可以输入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1~6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来选择不同的魔法药水。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攻击力提升药水，攻击力翻倍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攻击力减弱药水，攻击力减半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传送药水，将会被传送至魔法森林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幸运药水，直接获得游戏胜利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5.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恢复药水，生命值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+100</a:t>
            </a: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6.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毒药，生命值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-50</a:t>
            </a: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如果输入其他数字需要输出“无效选项，请重新选择”并重新选择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对话气泡: 圆角矩形 1"/>
          <p:cNvSpPr/>
          <p:nvPr>
            <p:custDataLst>
              <p:tags r:id="rId1"/>
            </p:custDataLst>
          </p:nvPr>
        </p:nvSpPr>
        <p:spPr>
          <a:xfrm>
            <a:off x="3141980" y="810260"/>
            <a:ext cx="8103235" cy="47828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BA65E7-BE98-B9B6-58D1-E041A839F751}"/>
              </a:ext>
            </a:extLst>
          </p:cNvPr>
          <p:cNvSpPr txBox="1"/>
          <p:nvPr/>
        </p:nvSpPr>
        <p:spPr>
          <a:xfrm>
            <a:off x="3674374" y="5069685"/>
            <a:ext cx="456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如何实现以上代码呢？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B3193B-9260-E7AC-AB82-88F226B1B823}"/>
              </a:ext>
            </a:extLst>
          </p:cNvPr>
          <p:cNvSpPr txBox="1"/>
          <p:nvPr/>
        </p:nvSpPr>
        <p:spPr>
          <a:xfrm>
            <a:off x="1689857" y="441323"/>
            <a:ext cx="4129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  <a:r>
              <a:rPr lang="zh-CN" altLang="en-US" sz="2800" dirty="0"/>
              <a:t>魔法药水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BF55A6-370A-C8EE-E132-EF001F45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25" y="3660530"/>
            <a:ext cx="1667897" cy="240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590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7056755" y="1531620"/>
            <a:ext cx="4417490" cy="426974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34935" y="5627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汉仪傲娇体简" panose="02010509060101010101" charset="-122"/>
              <a:ea typeface="汉仪傲娇体简" panose="02010509060101010101" charset="-122"/>
              <a:cs typeface="汉仪傲娇体简" panose="02010509060101010101" charset="-122"/>
              <a:sym typeface="+mn-ea"/>
            </a:endParaRPr>
          </a:p>
        </p:txBody>
      </p:sp>
      <p:pic>
        <p:nvPicPr>
          <p:cNvPr id="7" name="图片 6" descr="日出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135" y="135890"/>
            <a:ext cx="1004570" cy="94742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41632" y="1531620"/>
            <a:ext cx="6309360" cy="3900170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C9DB63-402E-D085-2392-05150FEB90EF}"/>
              </a:ext>
            </a:extLst>
          </p:cNvPr>
          <p:cNvSpPr txBox="1"/>
          <p:nvPr/>
        </p:nvSpPr>
        <p:spPr>
          <a:xfrm>
            <a:off x="1651982" y="331326"/>
            <a:ext cx="68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知识点讲解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—switch case 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EDCA54E-938A-DFF1-CEE9-74265BF8D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602" y="1531620"/>
            <a:ext cx="428803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374151"/>
                </a:solidFill>
                <a:ea typeface="Söhne"/>
              </a:rPr>
              <a:t>多分支语句可以用</a:t>
            </a:r>
            <a:r>
              <a:rPr lang="en-US" altLang="zh-CN" b="1" dirty="0">
                <a:solidFill>
                  <a:srgbClr val="374151"/>
                </a:solidFill>
                <a:ea typeface="Söhne"/>
              </a:rPr>
              <a:t>if …else if</a:t>
            </a:r>
            <a:r>
              <a:rPr lang="zh-CN" altLang="en-US" b="1" dirty="0">
                <a:solidFill>
                  <a:srgbClr val="374151"/>
                </a:solidFill>
                <a:ea typeface="Söhne"/>
              </a:rPr>
              <a:t>和</a:t>
            </a:r>
            <a:r>
              <a:rPr lang="en-US" altLang="zh-CN" b="1" dirty="0">
                <a:solidFill>
                  <a:srgbClr val="374151"/>
                </a:solidFill>
                <a:ea typeface="Söhne"/>
              </a:rPr>
              <a:t>switch</a:t>
            </a:r>
            <a:r>
              <a:rPr lang="zh-CN" altLang="en-US" b="1" dirty="0">
                <a:solidFill>
                  <a:srgbClr val="374151"/>
                </a:solidFill>
                <a:ea typeface="Söhne"/>
              </a:rPr>
              <a:t>语句实现，</a:t>
            </a:r>
            <a:r>
              <a:rPr lang="en-US" altLang="zh-CN" b="1" dirty="0">
                <a:solidFill>
                  <a:srgbClr val="374151"/>
                </a:solidFill>
                <a:ea typeface="Söhne"/>
              </a:rPr>
              <a:t>switch</a:t>
            </a:r>
            <a:r>
              <a:rPr lang="zh-CN" altLang="en-US" b="1" dirty="0">
                <a:solidFill>
                  <a:srgbClr val="374151"/>
                </a:solidFill>
                <a:ea typeface="Söhne"/>
              </a:rPr>
              <a:t>语句可使程序更加简洁，清晰</a:t>
            </a:r>
            <a:r>
              <a:rPr lang="en-US" altLang="zh-CN" b="1" dirty="0">
                <a:solidFill>
                  <a:srgbClr val="374151"/>
                </a:solidFill>
                <a:ea typeface="Söhne"/>
              </a:rPr>
              <a:t>  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rgbClr val="374151"/>
                </a:solidFill>
                <a:ea typeface="Söhne"/>
              </a:rPr>
              <a:t> 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它允许你基于表达式的值，跳转到匹配的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case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标签，执行相关的代码块。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注意：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ea typeface="等线" panose="02010600030101010101" pitchFamily="2" charset="-122"/>
              </a:rPr>
              <a:t>①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switch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后面表达式的值必须是整型或者字符型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②每个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case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后面的常量表达式必须互不相同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每个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case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语句的冒号后面可以是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条或多条语句，多条语句时，可以不加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{}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④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各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case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语句顺序可以是任意的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⑤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default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语句不是必须的，但建议使用，一般放在最后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8C19986-0613-6780-4F67-3BCC166ED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318" y="1696449"/>
            <a:ext cx="5157987" cy="23937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A9AD1DC-95C3-1A50-FBDD-8ECD79802EA2}"/>
              </a:ext>
            </a:extLst>
          </p:cNvPr>
          <p:cNvSpPr txBox="1"/>
          <p:nvPr/>
        </p:nvSpPr>
        <p:spPr>
          <a:xfrm>
            <a:off x="786581" y="4493342"/>
            <a:ext cx="5945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</a:t>
            </a:r>
            <a:r>
              <a:rPr lang="en-US" altLang="zh-CN" dirty="0"/>
              <a:t>case</a:t>
            </a:r>
            <a:r>
              <a:rPr lang="zh-CN" altLang="en-US" dirty="0"/>
              <a:t>后面语句里的</a:t>
            </a:r>
            <a:r>
              <a:rPr lang="en-US" altLang="zh-CN" dirty="0"/>
              <a:t>break</a:t>
            </a:r>
            <a:r>
              <a:rPr lang="zh-CN" altLang="en-US" dirty="0"/>
              <a:t>语句可有可无，但执行效果不同，遇到</a:t>
            </a:r>
            <a:r>
              <a:rPr lang="en-US" altLang="zh-CN" dirty="0"/>
              <a:t>break</a:t>
            </a:r>
            <a:r>
              <a:rPr lang="zh-CN" altLang="en-US" dirty="0"/>
              <a:t>语句，程序就会跳出这</a:t>
            </a:r>
            <a:r>
              <a:rPr lang="en-US" altLang="zh-CN" dirty="0"/>
              <a:t>switch</a:t>
            </a:r>
            <a:r>
              <a:rPr lang="zh-CN" altLang="en-US" dirty="0"/>
              <a:t>语句结构，当没有</a:t>
            </a:r>
            <a:r>
              <a:rPr lang="en-US" altLang="zh-CN" dirty="0"/>
              <a:t>break</a:t>
            </a:r>
            <a:r>
              <a:rPr lang="zh-CN" altLang="en-US" dirty="0"/>
              <a:t>语句时，程序就会一直执行下去。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831" y="1942053"/>
            <a:ext cx="1237657" cy="1042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EBF22D7-CE31-F033-D7B3-9E9959F800A5}"/>
              </a:ext>
            </a:extLst>
          </p:cNvPr>
          <p:cNvSpPr txBox="1"/>
          <p:nvPr/>
        </p:nvSpPr>
        <p:spPr>
          <a:xfrm>
            <a:off x="11150515" y="2484070"/>
            <a:ext cx="4129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  <a:r>
              <a:rPr lang="zh-CN" altLang="en-US" sz="2800" dirty="0"/>
              <a:t>魔法药水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4E0564-5E51-EEBF-3190-73D6E778C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419" y="753084"/>
            <a:ext cx="6523285" cy="49686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EEAB7A-4C2D-657F-4A72-8BBCCFB979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3277" y="1262041"/>
            <a:ext cx="4861981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44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片 2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6141" r="56586"/>
          <a:stretch>
            <a:fillRect/>
          </a:stretch>
        </p:blipFill>
        <p:spPr>
          <a:xfrm flipH="1">
            <a:off x="8792927" y="1812549"/>
            <a:ext cx="3661108" cy="3581089"/>
          </a:xfrm>
          <a:prstGeom prst="rect">
            <a:avLst/>
          </a:prstGeom>
        </p:spPr>
      </p:pic>
      <p:pic>
        <p:nvPicPr>
          <p:cNvPr id="2349" name="图片 23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6141" r="56586"/>
          <a:stretch>
            <a:fillRect/>
          </a:stretch>
        </p:blipFill>
        <p:spPr>
          <a:xfrm>
            <a:off x="-32048" y="1418190"/>
            <a:ext cx="3661108" cy="358108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47142" y="3479294"/>
            <a:ext cx="676715" cy="70719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18485" y="3479165"/>
            <a:ext cx="406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如果你已经觉得你基本掌握了以上的知识，那么就让我们一起走向新的关卡，一起继续冒险吧</a:t>
            </a:r>
          </a:p>
        </p:txBody>
      </p:sp>
      <p:sp>
        <p:nvSpPr>
          <p:cNvPr id="3" name="对话气泡: 圆角矩形 1"/>
          <p:cNvSpPr/>
          <p:nvPr>
            <p:custDataLst>
              <p:tags r:id="rId4"/>
            </p:custDataLst>
          </p:nvPr>
        </p:nvSpPr>
        <p:spPr>
          <a:xfrm>
            <a:off x="2903220" y="3219450"/>
            <a:ext cx="4351020" cy="2581910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5" name="对话气泡: 圆角矩形 48"/>
          <p:cNvSpPr/>
          <p:nvPr>
            <p:custDataLst>
              <p:tags r:id="rId5"/>
            </p:custDataLst>
          </p:nvPr>
        </p:nvSpPr>
        <p:spPr>
          <a:xfrm flipH="1">
            <a:off x="5104130" y="656590"/>
            <a:ext cx="3785235" cy="157988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3657" y="914888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我知道下面的内容</a:t>
            </a: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也不会让你退却的！</a:t>
            </a: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加油加油！</a:t>
            </a:r>
          </a:p>
        </p:txBody>
      </p:sp>
      <p:pic>
        <p:nvPicPr>
          <p:cNvPr id="4" name="图片 3" descr="庆祝"/>
          <p:cNvPicPr>
            <a:picLocks noChangeAspect="1"/>
          </p:cNvPicPr>
          <p:nvPr/>
        </p:nvPicPr>
        <p:blipFill>
          <a:blip r:embed="rId9"/>
          <a:srcRect t="26444"/>
          <a:stretch>
            <a:fillRect/>
          </a:stretch>
        </p:blipFill>
        <p:spPr>
          <a:xfrm>
            <a:off x="7325995" y="2512695"/>
            <a:ext cx="4622165" cy="3995420"/>
          </a:xfrm>
          <a:prstGeom prst="snip2Same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1330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555" y="161705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7579" y="2578326"/>
            <a:ext cx="1286367" cy="1280271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3173289" y="1434334"/>
            <a:ext cx="1124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仿宋" panose="02010609060101010101" charset="-122"/>
              </a:rPr>
              <a:t>02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仿宋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4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5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04933" y="2076755"/>
            <a:ext cx="2980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中宋" panose="02010600040101010101" charset="-122"/>
                <a:ea typeface="华文中宋" panose="02010600040101010101" charset="-122"/>
              </a:rPr>
              <a:t>实战：</a:t>
            </a:r>
            <a:endParaRPr lang="en-US" altLang="zh-CN" sz="3200" dirty="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3200" dirty="0">
                <a:latin typeface="华文中宋" panose="02010600040101010101" charset="-122"/>
                <a:ea typeface="华文中宋" panose="02010600040101010101" charset="-122"/>
              </a:rPr>
              <a:t>续写冒险之旅</a:t>
            </a:r>
            <a:endParaRPr lang="en-US" altLang="zh-CN" sz="32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584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80744" y="1627134"/>
            <a:ext cx="7969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假如你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在晚上进入魔法小镇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，在月光下你看见前面有人影，你选择</a:t>
            </a:r>
            <a:endParaRPr lang="en-US" altLang="zh-CN" sz="24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不惊动他，悄悄离开</a:t>
            </a:r>
            <a:endParaRPr lang="en-US" altLang="zh-CN" sz="24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发现他是狼人，被迫战斗</a:t>
            </a:r>
            <a:endParaRPr lang="en-US" altLang="zh-CN" sz="24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请输入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或者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来选择情节走向，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如果输入其他内容需要用户再次输入。</a:t>
            </a:r>
          </a:p>
        </p:txBody>
      </p:sp>
      <p:sp>
        <p:nvSpPr>
          <p:cNvPr id="8" name="对话气泡: 圆角矩形 1"/>
          <p:cNvSpPr/>
          <p:nvPr>
            <p:custDataLst>
              <p:tags r:id="rId1"/>
            </p:custDataLst>
          </p:nvPr>
        </p:nvSpPr>
        <p:spPr>
          <a:xfrm>
            <a:off x="3141980" y="810260"/>
            <a:ext cx="8103235" cy="47828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BA65E7-BE98-B9B6-58D1-E041A839F751}"/>
              </a:ext>
            </a:extLst>
          </p:cNvPr>
          <p:cNvSpPr txBox="1"/>
          <p:nvPr/>
        </p:nvSpPr>
        <p:spPr>
          <a:xfrm>
            <a:off x="3755923" y="4070555"/>
            <a:ext cx="456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如何实现以上代码呢？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9D0C77-4374-0BA7-9A6B-CB7CB2F348CC}"/>
              </a:ext>
            </a:extLst>
          </p:cNvPr>
          <p:cNvSpPr txBox="1"/>
          <p:nvPr/>
        </p:nvSpPr>
        <p:spPr>
          <a:xfrm>
            <a:off x="1769806" y="830561"/>
            <a:ext cx="4227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  <a:r>
              <a:rPr lang="zh-CN" altLang="en-US" sz="2800" dirty="0"/>
              <a:t>狼人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384A723-4C06-D952-BA55-6232B51B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55" y="2352542"/>
            <a:ext cx="3280922" cy="46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371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831" y="1942053"/>
            <a:ext cx="1237657" cy="1042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AD0A40-3FB0-D759-7F3A-650AE7655B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3688" y="1241293"/>
            <a:ext cx="7369179" cy="41913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A5AFB64-D068-1483-2C47-BDB326DAC324}"/>
              </a:ext>
            </a:extLst>
          </p:cNvPr>
          <p:cNvSpPr txBox="1"/>
          <p:nvPr/>
        </p:nvSpPr>
        <p:spPr>
          <a:xfrm>
            <a:off x="1374400" y="5535561"/>
            <a:ext cx="716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温馨提醒：一般程序不建议使用太多</a:t>
            </a:r>
            <a:r>
              <a:rPr lang="en-US" altLang="zh-CN" dirty="0" err="1"/>
              <a:t>goto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192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71742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8" name="对话气泡: 圆角矩形 1"/>
          <p:cNvSpPr/>
          <p:nvPr>
            <p:custDataLst>
              <p:tags r:id="rId1"/>
            </p:custDataLst>
          </p:nvPr>
        </p:nvSpPr>
        <p:spPr>
          <a:xfrm>
            <a:off x="3141980" y="810260"/>
            <a:ext cx="8103235" cy="47828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BA65E7-BE98-B9B6-58D1-E041A839F751}"/>
              </a:ext>
            </a:extLst>
          </p:cNvPr>
          <p:cNvSpPr txBox="1"/>
          <p:nvPr/>
        </p:nvSpPr>
        <p:spPr>
          <a:xfrm>
            <a:off x="4369089" y="3429000"/>
            <a:ext cx="456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如何实现以上代码呢？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B3193B-9260-E7AC-AB82-88F226B1B823}"/>
              </a:ext>
            </a:extLst>
          </p:cNvPr>
          <p:cNvSpPr txBox="1"/>
          <p:nvPr/>
        </p:nvSpPr>
        <p:spPr>
          <a:xfrm>
            <a:off x="1769806" y="830561"/>
            <a:ext cx="4719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</a:p>
          <a:p>
            <a:r>
              <a:rPr lang="zh-CN" altLang="en-US" sz="2800" dirty="0"/>
              <a:t>恶龙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8081C5-4DA5-7254-C454-D7A1FE54DD33}"/>
              </a:ext>
            </a:extLst>
          </p:cNvPr>
          <p:cNvSpPr txBox="1"/>
          <p:nvPr/>
        </p:nvSpPr>
        <p:spPr>
          <a:xfrm>
            <a:off x="3578942" y="1786270"/>
            <a:ext cx="724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你走到了这趟旅程的结尾，</a:t>
            </a:r>
            <a:endParaRPr lang="en-US" altLang="zh-CN" sz="2000" dirty="0"/>
          </a:p>
          <a:p>
            <a:r>
              <a:rPr lang="zh-CN" altLang="en-US" sz="2000" dirty="0"/>
              <a:t>你遇到了守护宝藏的恶龙，你直面恶龙（攻击力</a:t>
            </a:r>
            <a:r>
              <a:rPr lang="en-US" altLang="zh-CN" sz="2000" dirty="0"/>
              <a:t>=200</a:t>
            </a:r>
            <a:r>
              <a:rPr lang="zh-CN" altLang="en-US" sz="2000" dirty="0"/>
              <a:t>、生命值：</a:t>
            </a:r>
            <a:r>
              <a:rPr lang="en-US" altLang="zh-CN" sz="2000" dirty="0"/>
              <a:t>350</a:t>
            </a:r>
            <a:r>
              <a:rPr lang="zh-CN" altLang="en-US" sz="2000" dirty="0"/>
              <a:t>）你与恶龙展开战斗。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E236408-1058-4421-E1AE-753CCF26C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" y="3063120"/>
            <a:ext cx="4602125" cy="323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2FBC95-6E14-9485-E4FE-D38AB1E7A2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045" y="1492222"/>
            <a:ext cx="7719729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25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71742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8" name="对话气泡: 圆角矩形 1"/>
          <p:cNvSpPr/>
          <p:nvPr>
            <p:custDataLst>
              <p:tags r:id="rId1"/>
            </p:custDataLst>
          </p:nvPr>
        </p:nvSpPr>
        <p:spPr>
          <a:xfrm>
            <a:off x="3141980" y="810260"/>
            <a:ext cx="8103235" cy="47828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BA65E7-BE98-B9B6-58D1-E041A839F751}"/>
              </a:ext>
            </a:extLst>
          </p:cNvPr>
          <p:cNvSpPr txBox="1"/>
          <p:nvPr/>
        </p:nvSpPr>
        <p:spPr>
          <a:xfrm>
            <a:off x="3064358" y="4185325"/>
            <a:ext cx="456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下面介绍一下如何实现上面的代码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B3193B-9260-E7AC-AB82-88F226B1B823}"/>
              </a:ext>
            </a:extLst>
          </p:cNvPr>
          <p:cNvSpPr txBox="1"/>
          <p:nvPr/>
        </p:nvSpPr>
        <p:spPr>
          <a:xfrm>
            <a:off x="1769806" y="830561"/>
            <a:ext cx="4719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  <a:r>
              <a:rPr lang="zh-CN" altLang="en-US" sz="2800" dirty="0"/>
              <a:t>魔法森林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601D1B-50DF-521E-576E-17110BABCBB0}"/>
              </a:ext>
            </a:extLst>
          </p:cNvPr>
          <p:cNvSpPr txBox="1"/>
          <p:nvPr/>
        </p:nvSpPr>
        <p:spPr>
          <a:xfrm>
            <a:off x="3489159" y="1105379"/>
            <a:ext cx="64148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你进入了魔法森林，由于神秘力量的影响，森林里的怪物更强了！</a:t>
            </a:r>
          </a:p>
          <a:p>
            <a:r>
              <a:rPr lang="zh-CN" altLang="en-US" dirty="0"/>
              <a:t>你获得魔法祝福，若战斗胜利则不会扣除你的生命值，你会不停地与你所遇到过的怪物战斗</a:t>
            </a:r>
          </a:p>
          <a:p>
            <a:r>
              <a:rPr lang="zh-CN" altLang="en-US" dirty="0"/>
              <a:t>每次与森林里的敌人战斗胜利时会得到宝箱。你只有当攻击力大于等于500时，才能离开魔法森林。</a:t>
            </a:r>
          </a:p>
        </p:txBody>
      </p:sp>
    </p:spTree>
    <p:extLst>
      <p:ext uri="{BB962C8B-B14F-4D97-AF65-F5344CB8AC3E}">
        <p14:creationId xmlns:p14="http://schemas.microsoft.com/office/powerpoint/2010/main" val="447160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图片 6" descr="日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1135" y="135890"/>
            <a:ext cx="1004570" cy="9474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BCB88B-FBEC-5863-6DE6-CCD7D2624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52" y="1004491"/>
            <a:ext cx="7346317" cy="5326842"/>
          </a:xfrm>
          <a:prstGeom prst="rect">
            <a:avLst/>
          </a:prstGeom>
        </p:spPr>
      </p:pic>
      <p:sp>
        <p:nvSpPr>
          <p:cNvPr id="9" name="对话气泡: 圆角矩形 1">
            <a:extLst>
              <a:ext uri="{FF2B5EF4-FFF2-40B4-BE49-F238E27FC236}">
                <a16:creationId xmlns:a16="http://schemas.microsoft.com/office/drawing/2014/main" id="{19B563CA-3E8F-2351-D0AD-61DC3B8734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28385" y="1630456"/>
            <a:ext cx="5250426" cy="1504856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3D75BE-7A42-A9D9-C91A-764B9C4EE5DD}"/>
              </a:ext>
            </a:extLst>
          </p:cNvPr>
          <p:cNvSpPr txBox="1"/>
          <p:nvPr/>
        </p:nvSpPr>
        <p:spPr>
          <a:xfrm>
            <a:off x="6558116" y="1790493"/>
            <a:ext cx="5551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先前遇到敌人时，已经用</a:t>
            </a:r>
            <a:r>
              <a:rPr lang="en-US" altLang="zh-CN" dirty="0"/>
              <a:t>monster</a:t>
            </a:r>
            <a:r>
              <a:rPr lang="zh-CN" altLang="en-US" dirty="0"/>
              <a:t>储存了，</a:t>
            </a:r>
            <a:endParaRPr lang="en-US" altLang="zh-CN" dirty="0"/>
          </a:p>
          <a:p>
            <a:r>
              <a:rPr lang="zh-CN" altLang="en-US" dirty="0"/>
              <a:t>可以直接进行循环</a:t>
            </a:r>
            <a:endParaRPr lang="en-US" altLang="zh-CN" dirty="0"/>
          </a:p>
          <a:p>
            <a:r>
              <a:rPr lang="zh-CN" altLang="en-US" dirty="0"/>
              <a:t>关于</a:t>
            </a:r>
            <a:r>
              <a:rPr lang="en-US" altLang="zh-CN" dirty="0"/>
              <a:t>vector</a:t>
            </a:r>
            <a:r>
              <a:rPr lang="zh-CN" altLang="en-US" dirty="0"/>
              <a:t>的知识在之后会学习。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B52C2F-C6C5-2F7B-1132-872F737FA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539807"/>
            <a:ext cx="5669771" cy="2552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1330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555" y="161705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7579" y="2578326"/>
            <a:ext cx="1286367" cy="1280271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3617397" y="1391166"/>
            <a:ext cx="68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仿宋" panose="02010609060101010101" charset="-122"/>
              </a:rPr>
              <a:t>01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仿宋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4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5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92398" y="2008220"/>
            <a:ext cx="2980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</a:rPr>
              <a:t>冒险游戏</a:t>
            </a:r>
            <a:endParaRPr lang="en-US" altLang="zh-CN" sz="4000" dirty="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</a:rPr>
              <a:t>  启动！</a:t>
            </a:r>
            <a:endParaRPr lang="en-US" altLang="zh-CN" sz="40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200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335" y="260130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2809" y="3429226"/>
            <a:ext cx="1286367" cy="12802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58114" y="2235553"/>
            <a:ext cx="222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总结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4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5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对话气泡: 圆角矩形 22"/>
          <p:cNvSpPr/>
          <p:nvPr/>
        </p:nvSpPr>
        <p:spPr>
          <a:xfrm>
            <a:off x="6757670" y="2669934"/>
            <a:ext cx="4626931" cy="2571750"/>
          </a:xfrm>
          <a:prstGeom prst="wedgeRoundRectCallout">
            <a:avLst>
              <a:gd name="adj1" fmla="val 36097"/>
              <a:gd name="adj2" fmla="val 6288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7958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经过这次冒险之旅，你一定学到了很多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3084" y="3171497"/>
            <a:ext cx="20551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我们学习了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连接符: 曲线 20"/>
          <p:cNvCxnSpPr>
            <a:stCxn id="3" idx="0"/>
          </p:cNvCxnSpPr>
          <p:nvPr/>
        </p:nvCxnSpPr>
        <p:spPr>
          <a:xfrm rot="5400000" flipH="1" flipV="1">
            <a:off x="1635755" y="2201683"/>
            <a:ext cx="934734" cy="1004894"/>
          </a:xfrm>
          <a:prstGeom prst="curved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连接符: 曲线 12"/>
          <p:cNvCxnSpPr/>
          <p:nvPr>
            <p:custDataLst>
              <p:tags r:id="rId1"/>
            </p:custDataLst>
          </p:nvPr>
        </p:nvCxnSpPr>
        <p:spPr>
          <a:xfrm>
            <a:off x="2383155" y="3469005"/>
            <a:ext cx="1513840" cy="20955"/>
          </a:xfrm>
          <a:prstGeom prst="curvedConnector3">
            <a:avLst>
              <a:gd name="adj1" fmla="val 50042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连接符: 曲线 20"/>
          <p:cNvCxnSpPr/>
          <p:nvPr>
            <p:custDataLst>
              <p:tags r:id="rId2"/>
            </p:custDataLst>
          </p:nvPr>
        </p:nvCxnSpPr>
        <p:spPr>
          <a:xfrm rot="5400000" flipV="1">
            <a:off x="1611630" y="3549015"/>
            <a:ext cx="1266825" cy="1352550"/>
          </a:xfrm>
          <a:prstGeom prst="curved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921635" y="1925320"/>
            <a:ext cx="5022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if </a:t>
            </a:r>
            <a:r>
              <a:rPr lang="en-US" altLang="zh-CN" sz="3600" dirty="0" err="1"/>
              <a:t>elif</a:t>
            </a:r>
            <a:r>
              <a:rPr lang="en-US" altLang="zh-CN" sz="3600" dirty="0"/>
              <a:t> else   switch case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28465" y="31711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while 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76905" y="4744720"/>
            <a:ext cx="406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goto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break continue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38035" y="2897505"/>
            <a:ext cx="40640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相信你在这堂课中一定已经有所收获，想要自己写一段代码大展身手了，那就赶快去试试吧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学习"/>
          <p:cNvPicPr>
            <a:picLocks noChangeAspect="1"/>
          </p:cNvPicPr>
          <p:nvPr/>
        </p:nvPicPr>
        <p:blipFill>
          <a:blip r:embed="rId7"/>
          <a:srcRect t="7570" b="13756"/>
          <a:stretch>
            <a:fillRect/>
          </a:stretch>
        </p:blipFill>
        <p:spPr>
          <a:xfrm>
            <a:off x="8783955" y="411480"/>
            <a:ext cx="2482215" cy="1997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9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35844" y="825536"/>
            <a:ext cx="9185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    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2400" dirty="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同学们，你们是否也想过有一天成为冒险游戏男主角，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打败传说中的恶龙，得到恶龙守护的宝藏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?</a:t>
            </a: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今天，让我们进入冒险游戏！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     假设你是一位勇敢的冒险家，你偶然间得到了一份藏宝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图，你根据藏宝图，来到了一个神秘的岛屿，这里有许多危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险和机遇，你需要突破重重关卡，找到传说中的宝藏。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2400" dirty="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2400" dirty="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2400" dirty="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       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让我们开始冒险吧！</a:t>
            </a:r>
          </a:p>
        </p:txBody>
      </p:sp>
      <p:sp>
        <p:nvSpPr>
          <p:cNvPr id="9" name="对话气泡: 圆角矩形 1"/>
          <p:cNvSpPr/>
          <p:nvPr>
            <p:custDataLst>
              <p:tags r:id="rId1"/>
            </p:custDataLst>
          </p:nvPr>
        </p:nvSpPr>
        <p:spPr>
          <a:xfrm>
            <a:off x="3141980" y="586740"/>
            <a:ext cx="8103235" cy="5290185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7" name="图片 6" descr="哇塞塞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434858" y="735778"/>
            <a:ext cx="1578610" cy="157861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94E4B4-0A66-8508-4D22-FE87A525D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" y="3363897"/>
            <a:ext cx="2402453" cy="286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58944" y="216464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9459" y="208725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10" cstate="screen"/>
          <a:srcRect/>
          <a:stretch>
            <a:fillRect/>
          </a:stretch>
        </p:blipFill>
        <p:spPr>
          <a:xfrm>
            <a:off x="8695146" y="462838"/>
            <a:ext cx="1581397" cy="5675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7980" y="2207585"/>
            <a:ext cx="8651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你的名字：</a:t>
            </a:r>
          </a:p>
          <a:p>
            <a:r>
              <a:rPr lang="zh-CN" altLang="zh-CN" dirty="0"/>
              <a:t>初始武器：铁剑</a:t>
            </a:r>
          </a:p>
          <a:p>
            <a:r>
              <a:rPr lang="zh-CN" altLang="zh-CN" dirty="0"/>
              <a:t>攻击力：</a:t>
            </a:r>
            <a:r>
              <a:rPr lang="en-US" altLang="zh-CN" dirty="0"/>
              <a:t>50</a:t>
            </a:r>
            <a:endParaRPr lang="zh-CN" altLang="zh-CN" dirty="0"/>
          </a:p>
          <a:p>
            <a:r>
              <a:rPr lang="zh-CN" altLang="zh-CN" dirty="0"/>
              <a:t>生命值：</a:t>
            </a:r>
            <a:r>
              <a:rPr lang="en-US" altLang="zh-CN" dirty="0"/>
              <a:t>250</a:t>
            </a:r>
            <a:endParaRPr lang="zh-CN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2278380" y="51689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华文中宋" panose="02010600040101010101" charset="-122"/>
                <a:sym typeface="+mn-ea"/>
              </a:rPr>
              <a:t>游戏人物加载</a:t>
            </a:r>
          </a:p>
        </p:txBody>
      </p:sp>
      <p:sp>
        <p:nvSpPr>
          <p:cNvPr id="49" name="对话气泡: 圆角矩形 48"/>
          <p:cNvSpPr/>
          <p:nvPr>
            <p:custDataLst>
              <p:tags r:id="rId1"/>
            </p:custDataLst>
          </p:nvPr>
        </p:nvSpPr>
        <p:spPr>
          <a:xfrm flipH="1">
            <a:off x="1617980" y="1697990"/>
            <a:ext cx="8597265" cy="221869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81152" y="393194"/>
            <a:ext cx="676715" cy="7071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6814" y="1341266"/>
            <a:ext cx="10339712" cy="1158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95745" y="42938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B395373E-C2F4-EF32-9CD1-6C47BCC9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114" y="3767631"/>
            <a:ext cx="1869640" cy="22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122040-C57A-8477-29E6-6337F6D704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7024" y="1686808"/>
            <a:ext cx="5014395" cy="3208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501033" y="85911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576" y="208725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8695146" y="462838"/>
            <a:ext cx="1581397" cy="567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78380" y="51689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华文中宋" panose="02010600040101010101" charset="-122"/>
                <a:sym typeface="+mn-ea"/>
              </a:rPr>
              <a:t>游戏机制加载</a:t>
            </a: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81152" y="393194"/>
            <a:ext cx="676715" cy="7071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06814" y="1341266"/>
            <a:ext cx="10339712" cy="1158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70698" y="43214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C4C428-C8A2-7701-3A5E-9F6CE37BDCD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02713" y="1735072"/>
            <a:ext cx="4828498" cy="415498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BC0F08-00C0-65C4-DBA5-AC2D877F9512}"/>
              </a:ext>
            </a:extLst>
          </p:cNvPr>
          <p:cNvSpPr txBox="1"/>
          <p:nvPr/>
        </p:nvSpPr>
        <p:spPr>
          <a:xfrm>
            <a:off x="1281152" y="1767948"/>
            <a:ext cx="48836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当你遇到敌人时，双方开始战斗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双方剩余生命值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=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原始生命值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敌人攻击力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当你的剩余生命值为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时，挑战失败，游戏结束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当你的攻击力大于等于敌人的生命值时，可以战胜敌人，获得奖励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若敌方未被击败，你可以通过该剧情点，但无法获得奖励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D88E9BD-83A8-D8D1-C9A2-C61A0F3678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901" y="1129910"/>
            <a:ext cx="7590178" cy="4747671"/>
          </a:xfrm>
          <a:prstGeom prst="rect">
            <a:avLst/>
          </a:prstGeom>
        </p:spPr>
      </p:pic>
      <p:sp>
        <p:nvSpPr>
          <p:cNvPr id="7" name="对话气泡: 圆角矩形 1">
            <a:extLst>
              <a:ext uri="{FF2B5EF4-FFF2-40B4-BE49-F238E27FC236}">
                <a16:creationId xmlns:a16="http://schemas.microsoft.com/office/drawing/2014/main" id="{C8424218-DA3E-D9E0-1166-80106251C91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533077" y="662040"/>
            <a:ext cx="3961948" cy="837242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655A42-246E-DA91-280F-CAC6F27C8A4F}"/>
              </a:ext>
            </a:extLst>
          </p:cNvPr>
          <p:cNvSpPr txBox="1"/>
          <p:nvPr/>
        </p:nvSpPr>
        <p:spPr>
          <a:xfrm>
            <a:off x="5533077" y="674514"/>
            <a:ext cx="3961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这里定义了一个战斗函数，当后续需要写关于战斗的代码时，可以直接调用该函数</a:t>
            </a:r>
          </a:p>
        </p:txBody>
      </p:sp>
      <p:sp>
        <p:nvSpPr>
          <p:cNvPr id="10" name="对话气泡: 圆角矩形 1">
            <a:extLst>
              <a:ext uri="{FF2B5EF4-FFF2-40B4-BE49-F238E27FC236}">
                <a16:creationId xmlns:a16="http://schemas.microsoft.com/office/drawing/2014/main" id="{804CAF50-1129-CDE3-3F15-D9CCC75E640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53926" y="2023562"/>
            <a:ext cx="3961948" cy="3020386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8F0D44-0778-70A1-E7F6-AE76CAF9DAF1}"/>
              </a:ext>
            </a:extLst>
          </p:cNvPr>
          <p:cNvSpPr txBox="1"/>
          <p:nvPr/>
        </p:nvSpPr>
        <p:spPr>
          <a:xfrm>
            <a:off x="6186584" y="2217059"/>
            <a:ext cx="36226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为取地址符，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*attack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*health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为指针变量</a:t>
            </a:r>
            <a:endParaRPr lang="en-US" altLang="zh-CN" b="0" i="0" dirty="0">
              <a:solidFill>
                <a:srgbClr val="37415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741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实际上，我们调用函数时，形参只是实参的副本，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通过使用指针作为参数，可以直接修改变量的值而不是传递它们的副本。</a:t>
            </a:r>
            <a:endParaRPr lang="en-US" altLang="zh-CN" b="0" i="0" dirty="0">
              <a:solidFill>
                <a:srgbClr val="37415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741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采用了指针变量作为函数参数传递可以直接修改对</a:t>
            </a:r>
            <a:r>
              <a:rPr lang="en-US" altLang="zh-CN" dirty="0" err="1">
                <a:solidFill>
                  <a:srgbClr val="3741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attack,health</a:t>
            </a:r>
            <a:r>
              <a:rPr lang="zh-CN" altLang="en-US" dirty="0">
                <a:solidFill>
                  <a:srgbClr val="3741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进行操作</a:t>
            </a:r>
            <a:endParaRPr lang="en-US" altLang="zh-CN" b="0" i="0" dirty="0">
              <a:solidFill>
                <a:srgbClr val="37415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647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6868918" y="1587063"/>
            <a:ext cx="4414691" cy="3587614"/>
          </a:xfrm>
          <a:prstGeom prst="rect">
            <a:avLst/>
          </a:prstGeom>
          <a:ln>
            <a:solidFill>
              <a:srgbClr val="FFC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lIns="10795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651982" y="331326"/>
            <a:ext cx="68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知识点讲解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—if else if else 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09640" y="1704339"/>
            <a:ext cx="6309360" cy="3670935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6EBB6F-7DD4-18EF-3C18-C980690B3C3E}"/>
              </a:ext>
            </a:extLst>
          </p:cNvPr>
          <p:cNvSpPr txBox="1"/>
          <p:nvPr/>
        </p:nvSpPr>
        <p:spPr>
          <a:xfrm>
            <a:off x="699952" y="3795536"/>
            <a:ext cx="556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注：表达式只要值是非</a:t>
            </a:r>
            <a:r>
              <a:rPr lang="en-US" altLang="zh-CN" dirty="0"/>
              <a:t>0</a:t>
            </a:r>
            <a:r>
              <a:rPr lang="zh-CN" altLang="en-US" dirty="0"/>
              <a:t>就是真，是</a:t>
            </a:r>
            <a:r>
              <a:rPr lang="en-US" altLang="zh-CN" dirty="0"/>
              <a:t>0</a:t>
            </a:r>
            <a:r>
              <a:rPr lang="zh-CN" altLang="en-US" dirty="0"/>
              <a:t>就是假</a:t>
            </a:r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语句表达式必须写在</a:t>
            </a:r>
            <a:r>
              <a:rPr lang="en-US" altLang="zh-CN" dirty="0"/>
              <a:t>()</a:t>
            </a:r>
            <a:r>
              <a:rPr lang="zh-CN" altLang="en-US" dirty="0"/>
              <a:t>内，如果省略编译会出现语法错误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{ }</a:t>
            </a:r>
            <a:r>
              <a:rPr lang="zh-CN" altLang="en-US" dirty="0"/>
              <a:t>内是单条语句，可以省略</a:t>
            </a:r>
            <a:r>
              <a:rPr lang="en-US" altLang="zh-CN" dirty="0"/>
              <a:t>{ }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AA9AB74-8ABA-4128-BAF8-FBEC94190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952" y="2151080"/>
            <a:ext cx="5003705" cy="14671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47A6B5-F209-1126-FD72-41A195DD1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3618" y="2031162"/>
            <a:ext cx="5091906" cy="19102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209649-F46C-CB18-23BF-B2D2AD08B83E}"/>
              </a:ext>
            </a:extLst>
          </p:cNvPr>
          <p:cNvSpPr txBox="1"/>
          <p:nvPr/>
        </p:nvSpPr>
        <p:spPr>
          <a:xfrm>
            <a:off x="6818999" y="1689224"/>
            <a:ext cx="165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语句嵌套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651D23-F1A3-0F2F-FC7C-38F5E08798A6}"/>
              </a:ext>
            </a:extLst>
          </p:cNvPr>
          <p:cNvSpPr txBox="1"/>
          <p:nvPr/>
        </p:nvSpPr>
        <p:spPr>
          <a:xfrm>
            <a:off x="6853492" y="3959820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r>
              <a:rPr lang="en-US" altLang="zh-CN" dirty="0"/>
              <a:t>else if </a:t>
            </a:r>
            <a:r>
              <a:rPr lang="zh-CN" altLang="en-US" dirty="0"/>
              <a:t>语句可以有多个，彼此独立</a:t>
            </a:r>
            <a:endParaRPr lang="en-US" altLang="zh-CN" dirty="0"/>
          </a:p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如果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if 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else 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必须正确配对，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else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总是和它上面离它最近的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if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对应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2B19476-E141-BCE1-9155-D186D47FD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189" y="4759361"/>
            <a:ext cx="2316681" cy="126807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6DC718-0C92-ACEA-A572-C99F4DAB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922" y="3659636"/>
            <a:ext cx="4303926" cy="24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658E82-FBBE-6F78-B2E8-49BB1CB6073D}"/>
              </a:ext>
            </a:extLst>
          </p:cNvPr>
          <p:cNvSpPr txBox="1"/>
          <p:nvPr/>
        </p:nvSpPr>
        <p:spPr>
          <a:xfrm>
            <a:off x="2501012" y="36013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密林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7BAEFE-A2A4-BF57-BDA4-C73ADBAB54A2}"/>
              </a:ext>
            </a:extLst>
          </p:cNvPr>
          <p:cNvSpPr txBox="1"/>
          <p:nvPr/>
        </p:nvSpPr>
        <p:spPr>
          <a:xfrm>
            <a:off x="8582896" y="36143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山洞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22AEF4-2CC3-0917-7573-703C5E071973}"/>
              </a:ext>
            </a:extLst>
          </p:cNvPr>
          <p:cNvSpPr txBox="1"/>
          <p:nvPr/>
        </p:nvSpPr>
        <p:spPr>
          <a:xfrm>
            <a:off x="1374400" y="1422849"/>
            <a:ext cx="883607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b="1" kern="0" dirty="0">
                <a:solidFill>
                  <a:srgbClr val="1F232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你面前有两条路，左边通往密林，右边通往山洞</a:t>
            </a:r>
            <a:endParaRPr lang="en-US" altLang="zh-CN" sz="3200" b="1" kern="0" dirty="0">
              <a:solidFill>
                <a:srgbClr val="1F2328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r>
              <a:rPr lang="zh-CN" altLang="zh-CN" sz="3200" b="1" kern="0" dirty="0">
                <a:solidFill>
                  <a:srgbClr val="1F232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你会选择哪条路？</a:t>
            </a:r>
            <a:endParaRPr lang="en-US" altLang="zh-CN" sz="3200" b="1" kern="0" dirty="0">
              <a:solidFill>
                <a:srgbClr val="1F2328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请选择：左边或右边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思考：如何运用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if else 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完成以上功能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BBA341-1B54-7F87-46E6-BAFC65B5E9BA}"/>
              </a:ext>
            </a:extLst>
          </p:cNvPr>
          <p:cNvSpPr txBox="1"/>
          <p:nvPr/>
        </p:nvSpPr>
        <p:spPr>
          <a:xfrm>
            <a:off x="1769806" y="830561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情节</a:t>
            </a:r>
            <a:r>
              <a:rPr lang="en-US" altLang="zh-CN" sz="2800" dirty="0"/>
              <a:t>—</a:t>
            </a:r>
            <a:r>
              <a:rPr lang="zh-CN" altLang="en-US" sz="2800" dirty="0"/>
              <a:t>第一条岔路口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04979" y="2387659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dirty="0">
                <a:latin typeface="Arial Black" panose="020B0A04020102020204" charset="0"/>
                <a:cs typeface="Arial Black" panose="020B0A04020102020204" charset="0"/>
              </a:rPr>
              <a:t>是不是非常简单？</a:t>
            </a:r>
            <a:endParaRPr lang="en-US" altLang="zh-CN" dirty="0"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zh-CN" altLang="en-US" dirty="0">
                <a:latin typeface="Arial Black" panose="020B0A04020102020204" charset="0"/>
                <a:cs typeface="Arial Black" panose="020B0A04020102020204" charset="0"/>
              </a:rPr>
              <a:t>现在加大难度了</a:t>
            </a: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09640" y="1704339"/>
            <a:ext cx="6309360" cy="3670935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F45D2F-AA07-7B97-97EA-57A852A92D5B}"/>
              </a:ext>
            </a:extLst>
          </p:cNvPr>
          <p:cNvSpPr txBox="1"/>
          <p:nvPr/>
        </p:nvSpPr>
        <p:spPr>
          <a:xfrm>
            <a:off x="1560871" y="461600"/>
            <a:ext cx="6700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知识点讲解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—if else if else 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41D7E6-8263-B041-75FD-654D77304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067" y="2568509"/>
            <a:ext cx="3578194" cy="2274187"/>
          </a:xfrm>
          <a:prstGeom prst="rect">
            <a:avLst/>
          </a:prstGeom>
        </p:spPr>
      </p:pic>
      <p:sp>
        <p:nvSpPr>
          <p:cNvPr id="14" name="对话气泡: 圆角矩形 1">
            <a:extLst>
              <a:ext uri="{FF2B5EF4-FFF2-40B4-BE49-F238E27FC236}">
                <a16:creationId xmlns:a16="http://schemas.microsoft.com/office/drawing/2014/main" id="{CE6C7936-F068-1449-100F-17A91060B4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004979" y="2129467"/>
            <a:ext cx="3961948" cy="1299533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3973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卡通手绘课件PPT"/>
  <p:tag name="COMMONDATA" val="eyJoZGlkIjoiY2M3MThlOGRkNzE0ZWE4NDc3ODczMDhiZTgzNTRjNz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Yu Gothic UI Semibold"/>
        <a:cs typeface=""/>
      </a:majorFont>
      <a:minorFont>
        <a:latin typeface="Arial"/>
        <a:ea typeface="Yu Gothic UI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2084</Words>
  <Application>Microsoft Office PowerPoint</Application>
  <PresentationFormat>宽屏</PresentationFormat>
  <Paragraphs>237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Calibri</vt:lpstr>
      <vt:lpstr>汉仪晓波舒黑简</vt:lpstr>
      <vt:lpstr>宋体</vt:lpstr>
      <vt:lpstr>华文中宋</vt:lpstr>
      <vt:lpstr>仿宋</vt:lpstr>
      <vt:lpstr>汉仪夏日体W</vt:lpstr>
      <vt:lpstr>等线</vt:lpstr>
      <vt:lpstr>Calibri Light</vt:lpstr>
      <vt:lpstr>微软雅黑</vt:lpstr>
      <vt:lpstr>Söhne</vt:lpstr>
      <vt:lpstr>Impact</vt:lpstr>
      <vt:lpstr>汉仪傲娇体简</vt:lpstr>
      <vt:lpstr>华文行楷</vt:lpstr>
      <vt:lpstr>Arial Unicode MS</vt:lpstr>
      <vt:lpstr>Arial Black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卡通记事本</dc:title>
  <dc:creator>第一PPT</dc:creator>
  <cp:keywords>www.1ppt.com</cp:keywords>
  <dc:description>www.1ppt.com</dc:description>
  <cp:lastModifiedBy>泽宇 黄</cp:lastModifiedBy>
  <cp:revision>632</cp:revision>
  <dcterms:created xsi:type="dcterms:W3CDTF">2017-08-01T03:24:00Z</dcterms:created>
  <dcterms:modified xsi:type="dcterms:W3CDTF">2024-03-12T11:13:13Z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KSOSaveFontToCloudKey">
    <vt:lpwstr>470327643_btnclosed</vt:lpwstr>
  </property>
  <property fmtid="{D5CDD505-2E9C-101B-9397-08002B2CF9AE}" pid="4" name="ICV">
    <vt:lpwstr>F9E9CFE9182748CB990E80E84CC89A45_13</vt:lpwstr>
  </property>
</Properties>
</file>